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3" r:id="rId3"/>
    <p:sldId id="285" r:id="rId4"/>
    <p:sldId id="279" r:id="rId5"/>
    <p:sldId id="280" r:id="rId6"/>
    <p:sldId id="281" r:id="rId7"/>
    <p:sldId id="282" r:id="rId8"/>
    <p:sldId id="284" r:id="rId9"/>
    <p:sldId id="286" r:id="rId10"/>
    <p:sldId id="288" r:id="rId11"/>
    <p:sldId id="287" r:id="rId12"/>
    <p:sldId id="290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27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90F9-107C-4850-9B56-EDC9BC1250C2}" type="datetimeFigureOut">
              <a:rPr lang="en-GB" smtClean="0"/>
              <a:t>14/10/2017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E3827-55AE-4CA2-B208-EB6DF69AB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36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9F643-BD3E-451C-A4B9-B73E955C1EA5}" type="datetime1">
              <a:rPr lang="en-GB" smtClean="0"/>
              <a:t>14/10/2017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54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05F2-1953-495B-920A-EB754172DA54}" type="datetime1">
              <a:rPr lang="en-GB" smtClean="0"/>
              <a:t>14/10/2017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7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9D6C-459E-4ECD-9287-38D8BF888A1F}" type="datetime1">
              <a:rPr lang="en-GB" smtClean="0"/>
              <a:t>14/10/2017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97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DF01-5107-46DC-BD52-6AF0A36B1AFC}" type="datetime1">
              <a:rPr lang="en-GB" smtClean="0"/>
              <a:t>14/10/2017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94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19F4-3E11-403C-9E03-177F08F2CEB3}" type="datetime1">
              <a:rPr lang="en-GB" smtClean="0"/>
              <a:t>14/10/2017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4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27CD-C556-41C7-8305-934F300EC279}" type="datetime1">
              <a:rPr lang="en-GB" smtClean="0"/>
              <a:t>14/10/2017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084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8F1D-93E6-412E-8E47-2800905AD518}" type="datetime1">
              <a:rPr lang="en-GB" smtClean="0"/>
              <a:t>14/10/2017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9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5082-A34C-4FD9-81CA-56465D85B085}" type="datetime1">
              <a:rPr lang="en-GB" smtClean="0"/>
              <a:t>14/10/2017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52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7366-D684-4F9A-914D-304D9A4FE7B8}" type="datetime1">
              <a:rPr lang="en-GB" smtClean="0"/>
              <a:t>14/10/2017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29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74504F7-8370-46EE-9C4D-C0C04B466686}" type="datetime1">
              <a:rPr lang="en-GB" smtClean="0"/>
              <a:t>14/10/2017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573C-B0BA-45C1-8AA7-436629D75AF8}" type="datetime1">
              <a:rPr lang="en-GB" smtClean="0"/>
              <a:t>14/10/2017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690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F8007AB-C47B-49B1-929C-CFF218D5A52D}" type="datetime1">
              <a:rPr lang="en-GB" smtClean="0"/>
              <a:t>14/10/2017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Slides by Alex Pirie, based on original material by Sebastian Goscik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2A589AB-1685-41AE-8FF9-5C0B68FD15BD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07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4E969-3213-4D18-88E2-5F4FF310F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/>
              <a:t>Session </a:t>
            </a:r>
            <a:r>
              <a:rPr lang="en-GB" sz="5400" dirty="0"/>
              <a:t>2 – Using Inputs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AD9E0-B9D8-4501-B73C-918E8748B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input signals into an Arduino and use </a:t>
            </a:r>
            <a:r>
              <a:rPr lang="en-GB" dirty="0" smtClean="0"/>
              <a:t>them in code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74E33-6B57-434A-8A94-DBD480B09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83" y="887895"/>
            <a:ext cx="9876794" cy="206681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03DE3-38A5-4B59-9A88-B50E2B99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</p:spTree>
    <p:extLst>
      <p:ext uri="{BB962C8B-B14F-4D97-AF65-F5344CB8AC3E}">
        <p14:creationId xmlns:p14="http://schemas.microsoft.com/office/powerpoint/2010/main" val="211705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AD3E-C4AD-445B-AE12-6C097446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Input - Switches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9716-27F3-4AB9-BE7B-6886915EE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Connect a switch to your Arduino as shown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switch is between pin 2 and ground (0V)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When the switch is pressed, pin 2 connects to 0V and goes 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When the switch is released, pin 2 is connected to nothing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Arduino has an internal </a:t>
            </a:r>
            <a:r>
              <a:rPr lang="en-GB" b="1" dirty="0"/>
              <a:t>pullup resistor</a:t>
            </a:r>
            <a:r>
              <a:rPr lang="en-GB" dirty="0"/>
              <a:t> that we can enable to pull pin 2 to +5V (HIGH) when it is released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set this up using </a:t>
            </a:r>
            <a:r>
              <a:rPr lang="en-GB" b="1" dirty="0" err="1"/>
              <a:t>pinMode</a:t>
            </a:r>
            <a:r>
              <a:rPr lang="en-GB" dirty="0"/>
              <a:t> again</a:t>
            </a: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4F9AD-EF9C-459A-ADF9-EEBDAE39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5071BE2-2F16-4207-A4C0-B1789B2FA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135" y="1846263"/>
            <a:ext cx="297133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0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9436-3CF1-48C0-9D9F-906F001A3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476C7-2A39-4772-8D03-82A839950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61405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buttonPin</a:t>
            </a:r>
            <a:r>
              <a:rPr lang="en-GB" dirty="0"/>
              <a:t> is initialised as an </a:t>
            </a:r>
            <a:r>
              <a:rPr lang="en-GB" b="1" dirty="0"/>
              <a:t>INPUT_PULLUP</a:t>
            </a:r>
            <a:r>
              <a:rPr lang="en-GB" dirty="0"/>
              <a:t> using </a:t>
            </a:r>
            <a:r>
              <a:rPr lang="en-GB" dirty="0" err="1"/>
              <a:t>pinMode</a:t>
            </a: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inbuilt LED on the Arduino displays the state of </a:t>
            </a:r>
            <a:r>
              <a:rPr lang="en-GB" dirty="0" err="1"/>
              <a:t>buttonPin</a:t>
            </a:r>
            <a:r>
              <a:rPr lang="en-GB" dirty="0"/>
              <a:t> (pin 2), which is sensed using </a:t>
            </a:r>
            <a:r>
              <a:rPr lang="en-GB" b="1" dirty="0" err="1"/>
              <a:t>digitalRead</a:t>
            </a:r>
            <a:r>
              <a:rPr lang="en-GB" b="1" dirty="0"/>
              <a:t>(pin);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buttonState</a:t>
            </a:r>
            <a:r>
              <a:rPr lang="en-GB" dirty="0"/>
              <a:t> is high when </a:t>
            </a:r>
            <a:r>
              <a:rPr lang="en-GB" dirty="0" err="1"/>
              <a:t>buttonPin</a:t>
            </a:r>
            <a:r>
              <a:rPr lang="en-GB" dirty="0"/>
              <a:t> is high – </a:t>
            </a:r>
            <a:r>
              <a:rPr lang="en-GB" dirty="0" err="1"/>
              <a:t>ie</a:t>
            </a:r>
            <a:r>
              <a:rPr lang="en-GB" dirty="0"/>
              <a:t> when the switch is </a:t>
            </a:r>
            <a:r>
              <a:rPr lang="en-GB" b="1" dirty="0"/>
              <a:t>not</a:t>
            </a:r>
            <a:r>
              <a:rPr lang="en-GB" dirty="0"/>
              <a:t> pressed – so the LED turns off whenever the switch is pressed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Try initialising </a:t>
            </a:r>
            <a:r>
              <a:rPr lang="en-GB" b="1" dirty="0" err="1"/>
              <a:t>buttonPin</a:t>
            </a:r>
            <a:r>
              <a:rPr lang="en-GB" b="1" dirty="0"/>
              <a:t> as an </a:t>
            </a:r>
            <a:r>
              <a:rPr lang="en-GB" b="1" u="sng" dirty="0"/>
              <a:t>INPUT</a:t>
            </a:r>
            <a:r>
              <a:rPr lang="en-GB" b="1" dirty="0"/>
              <a:t> – what happens?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Connect a resistor between </a:t>
            </a:r>
            <a:r>
              <a:rPr lang="en-GB" b="1" dirty="0" err="1"/>
              <a:t>buttonPin</a:t>
            </a:r>
            <a:r>
              <a:rPr lang="en-GB" b="1" dirty="0"/>
              <a:t> and +5V; does this solve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Think about how you could instead make the LED come on when the switch </a:t>
            </a:r>
            <a:r>
              <a:rPr lang="en-GB" b="1" u="sng" dirty="0"/>
              <a:t>is</a:t>
            </a:r>
            <a:r>
              <a:rPr lang="en-GB" b="1" dirty="0"/>
              <a:t> pressed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52AE9C-FECC-43E0-9102-2224B1025E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5338" t="38294" r="26548" b="42066"/>
          <a:stretch/>
        </p:blipFill>
        <p:spPr>
          <a:xfrm>
            <a:off x="6500553" y="1845734"/>
            <a:ext cx="5288935" cy="35214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3201-C2D1-49EA-8E69-893A7E5B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Slides by Alex Pirie, based on original material by Sebastian </a:t>
            </a:r>
            <a:r>
              <a:rPr lang="en-GB" dirty="0" err="1"/>
              <a:t>Goscik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03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AF1A-344C-48F3-B6EB-1C3AD35E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B085C-F398-4B8A-B126-22695A474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previous example showed how to detect a change in the level of a digital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Digital signals usually change at sharp </a:t>
            </a:r>
            <a:r>
              <a:rPr lang="en-GB" b="1" dirty="0"/>
              <a:t>edges</a:t>
            </a:r>
            <a:r>
              <a:rPr lang="en-GB" dirty="0"/>
              <a:t> – known as </a:t>
            </a:r>
            <a:r>
              <a:rPr lang="en-GB" b="1" dirty="0"/>
              <a:t>rising edges </a:t>
            </a:r>
            <a:r>
              <a:rPr lang="en-GB" dirty="0"/>
              <a:t>(low -&gt; high) and </a:t>
            </a:r>
            <a:r>
              <a:rPr lang="en-GB" b="1" dirty="0"/>
              <a:t>falling edges </a:t>
            </a:r>
            <a:r>
              <a:rPr lang="en-GB" dirty="0"/>
              <a:t>(high -&gt; low)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can be useful to detect these edges and make a program only do something when there is an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For example, make the LED change state each time the switch is pressed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First we need to learn some </a:t>
            </a:r>
            <a:r>
              <a:rPr lang="en-GB" b="1" dirty="0"/>
              <a:t>control flow...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B1229-1D12-40DE-8FF9-0677208F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B072AE4-72C4-4200-807A-9651F6F0F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952625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161378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9518-DA48-4B9B-9A96-05AEA70D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 – 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9D4B4-DD61-4890-ACEC-1B3E6D118D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If statements </a:t>
            </a:r>
            <a:r>
              <a:rPr lang="en-GB" dirty="0"/>
              <a:t>allow us to control program 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standard structure is </a:t>
            </a:r>
            <a:r>
              <a:rPr lang="en-GB" b="1" dirty="0"/>
              <a:t>if(condition){	}</a:t>
            </a:r>
            <a:r>
              <a:rPr lang="en-GB" dirty="0"/>
              <a:t> where </a:t>
            </a:r>
            <a:r>
              <a:rPr lang="en-GB" b="1" dirty="0"/>
              <a:t>condition</a:t>
            </a:r>
            <a:r>
              <a:rPr lang="en-GB" dirty="0"/>
              <a:t> is some sort of expression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code in the curly brackets is only executed if the condition is true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If there is an </a:t>
            </a:r>
            <a:r>
              <a:rPr lang="en-GB" b="1" dirty="0"/>
              <a:t>else</a:t>
            </a:r>
            <a:r>
              <a:rPr lang="en-GB" dirty="0"/>
              <a:t> statement after an if statement, it is only executed if the condition is false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Note the double equals sign </a:t>
            </a:r>
            <a:r>
              <a:rPr lang="en-GB" b="1" dirty="0"/>
              <a:t>==</a:t>
            </a:r>
            <a:r>
              <a:rPr lang="en-GB" dirty="0"/>
              <a:t> which is used when comparing two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Also note </a:t>
            </a:r>
            <a:r>
              <a:rPr lang="en-GB" b="1" dirty="0"/>
              <a:t>!=</a:t>
            </a:r>
            <a:r>
              <a:rPr lang="en-GB" dirty="0"/>
              <a:t> which stands for “not equal to”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4A4845-3D81-4B8E-9A1B-43993146F3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5697" t="46138" r="30100" b="36326"/>
          <a:stretch/>
        </p:blipFill>
        <p:spPr>
          <a:xfrm>
            <a:off x="6911439" y="1845734"/>
            <a:ext cx="3420094" cy="39250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EC33-169E-4469-BEB0-9C222121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</p:spTree>
    <p:extLst>
      <p:ext uri="{BB962C8B-B14F-4D97-AF65-F5344CB8AC3E}">
        <p14:creationId xmlns:p14="http://schemas.microsoft.com/office/powerpoint/2010/main" val="64616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6C41-AFF7-422E-A974-F3BD06FB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2987-3686-4646-9DD9-CE9577ECB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23021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isn’t as scary as it looks!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digitalRead</a:t>
            </a:r>
            <a:r>
              <a:rPr lang="en-GB" b="1" dirty="0"/>
              <a:t> </a:t>
            </a:r>
            <a:r>
              <a:rPr lang="en-GB" dirty="0"/>
              <a:t>is used to find the new state of the button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If this is different to the previous (stored) state then an edge has been detected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Looking at the new state of the button tells us if it was a rising or falling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state of the LED (</a:t>
            </a:r>
            <a:r>
              <a:rPr lang="en-GB" b="1" dirty="0" err="1"/>
              <a:t>ledState</a:t>
            </a:r>
            <a:r>
              <a:rPr lang="en-GB" dirty="0"/>
              <a:t>) is then toggled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Note the use of </a:t>
            </a:r>
            <a:r>
              <a:rPr lang="en-GB" b="1" dirty="0"/>
              <a:t>!</a:t>
            </a:r>
            <a:r>
              <a:rPr lang="en-GB" dirty="0"/>
              <a:t> to mean “not” to switch </a:t>
            </a:r>
            <a:r>
              <a:rPr lang="en-GB" b="1" dirty="0" err="1"/>
              <a:t>ledState</a:t>
            </a:r>
            <a:r>
              <a:rPr lang="en-GB" dirty="0"/>
              <a:t> between LOW and HIGH each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Try this out – how well does it work?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674C4-B557-41D8-B9A2-89E82BEF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Slides by Alex Pirie, based on original material by Sebastian </a:t>
            </a:r>
            <a:r>
              <a:rPr lang="en-GB" dirty="0" err="1"/>
              <a:t>Goscik</a:t>
            </a:r>
            <a:endParaRPr lang="en-GB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3A47027F-5971-43F7-94BE-49D6333EC4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5286" t="38426" r="25913" b="23143"/>
          <a:stretch/>
        </p:blipFill>
        <p:spPr>
          <a:xfrm>
            <a:off x="6716283" y="1768641"/>
            <a:ext cx="3787285" cy="45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9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A719-1587-4218-84C3-EC8D6E73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 Bounce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8EE25-B8FA-43E8-B957-78FCB4329A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Switches aren’t perfect!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metal contacts inside the switch bounce against each other before settling, resulting in lots of edges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is why the LED seemed to trigger randomly with each press and not always appear to toggle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can solve this in software or hardware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F732F-5371-483D-B724-2A5EF2D60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pic>
        <p:nvPicPr>
          <p:cNvPr id="6" name="Picture 2" descr="http://i.stack.imgur.com/ZrNMs.gif">
            <a:extLst>
              <a:ext uri="{FF2B5EF4-FFF2-40B4-BE49-F238E27FC236}">
                <a16:creationId xmlns:a16="http://schemas.microsoft.com/office/drawing/2014/main" id="{29FE1A64-30C3-4609-B6E9-3A7CE6AB8E8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1877495"/>
            <a:ext cx="4937125" cy="396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55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AD3E-C4AD-445B-AE12-6C097446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Debounce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9716-27F3-4AB9-BE7B-6886915EE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hardware </a:t>
            </a:r>
            <a:r>
              <a:rPr lang="en-GB" dirty="0" err="1"/>
              <a:t>debounce</a:t>
            </a:r>
            <a:r>
              <a:rPr lang="en-GB" dirty="0"/>
              <a:t> is easily implemented by placing a capacitor across the switch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Capacitors are components that store small amounts of electrical energy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capacitor charges up when the switch is open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When the switch is pressed it takes time for the capacitor to discharge – this smooths out the edges caused by switch bounce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Try adding a capacitor now – does it help?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4F9AD-EF9C-459A-ADF9-EEBDAE39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Slides by Alex Pirie, based on original material by Sebastian </a:t>
            </a:r>
            <a:r>
              <a:rPr lang="en-GB" dirty="0" err="1"/>
              <a:t>Goscik</a:t>
            </a:r>
            <a:endParaRPr lang="en-GB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5071BE2-2F16-4207-A4C0-B1789B2FA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135" y="1846263"/>
            <a:ext cx="2971331" cy="40227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0EB6854-C482-44A4-8BB4-7008E7DBFBF1}"/>
              </a:ext>
            </a:extLst>
          </p:cNvPr>
          <p:cNvSpPr/>
          <p:nvPr/>
        </p:nvSpPr>
        <p:spPr>
          <a:xfrm>
            <a:off x="8665369" y="3063164"/>
            <a:ext cx="264695" cy="1082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63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274F-1CA5-42C0-87DD-EDC15244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</a:t>
            </a:r>
            <a:r>
              <a:rPr lang="en-GB" dirty="0" err="1"/>
              <a:t>Debounce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1D144-5AE0-46C9-B3F4-84D0B7A6FA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Again, not as scary as it looks!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 err="1"/>
              <a:t>millis</a:t>
            </a:r>
            <a:r>
              <a:rPr lang="en-GB" b="1" dirty="0"/>
              <a:t>()</a:t>
            </a:r>
            <a:r>
              <a:rPr lang="en-GB" dirty="0"/>
              <a:t> function gives us the number of milliseconds since the Arduino started/reset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If an edge occurs, the time of the last edge is recorded as </a:t>
            </a:r>
            <a:r>
              <a:rPr lang="en-GB" b="1" dirty="0" err="1"/>
              <a:t>lastEdgeTime</a:t>
            </a: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After 50ms since the last edge, the new state is checked against the </a:t>
            </a:r>
            <a:r>
              <a:rPr lang="en-GB" b="1" dirty="0" err="1"/>
              <a:t>storedButtonState</a:t>
            </a:r>
            <a:r>
              <a:rPr lang="en-GB" dirty="0"/>
              <a:t>, which is the last stable state of the switch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Then the edge type is checked and the LED toggled if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Only try this if you really want to!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CBA1C-F977-4A0D-BEA5-DB172E4E2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4F2A0CF-0008-4FC9-8317-1C8159022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262" r="87031" b="39301"/>
          <a:stretch/>
        </p:blipFill>
        <p:spPr>
          <a:xfrm>
            <a:off x="6035039" y="1807923"/>
            <a:ext cx="4189616" cy="44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F8BE-3F39-4340-B1E5-69B046DD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Analogue Input - Potentiometers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926EE-D8B9-438F-B96D-BD88911B1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97917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potentiometer is a component that can be used to produce a varying voltage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Connect up the components as shown here – you should recognise the LED part of the circuit from the last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outside legs of the potentiometer are connected to +5V and 0V, and the voltage of the middle leg will change as the dial is turned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Arduino can only read analogue signals using its six analogue pins – labelled A0 to A5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 err="1"/>
              <a:t>analogRead</a:t>
            </a:r>
            <a:r>
              <a:rPr lang="en-GB" dirty="0"/>
              <a:t> function takes the analogue value and translates it to a number between 0 and 1023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3D8F6-5B95-49BE-A78C-8522EE49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878DDAB-B7DC-4E5B-A3B4-9751C6BFB7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18" y="1846263"/>
            <a:ext cx="311456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A7C4-1ABA-4894-9041-2E2BAC41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Analogue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CB14-836B-4C73-BC98-0F2A726E85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 err="1"/>
              <a:t>potentiometerVal</a:t>
            </a:r>
            <a:r>
              <a:rPr lang="en-GB" dirty="0"/>
              <a:t> is read using the </a:t>
            </a:r>
            <a:r>
              <a:rPr lang="en-GB" b="1" dirty="0" err="1"/>
              <a:t>analogRead</a:t>
            </a:r>
            <a:r>
              <a:rPr lang="en-GB" dirty="0"/>
              <a:t> function on pin A0</a:t>
            </a:r>
          </a:p>
          <a:p>
            <a:r>
              <a:rPr lang="en-GB" b="1" dirty="0" err="1"/>
              <a:t>outputVal</a:t>
            </a:r>
            <a:r>
              <a:rPr lang="en-GB" dirty="0"/>
              <a:t> uses the </a:t>
            </a:r>
            <a:r>
              <a:rPr lang="en-GB" b="1" dirty="0"/>
              <a:t>map</a:t>
            </a:r>
            <a:r>
              <a:rPr lang="en-GB" dirty="0"/>
              <a:t> function to map the value from 0-1023 to 0-255</a:t>
            </a:r>
          </a:p>
          <a:p>
            <a:r>
              <a:rPr lang="en-GB" dirty="0"/>
              <a:t>This value is given to the LED using </a:t>
            </a:r>
            <a:r>
              <a:rPr lang="en-GB" b="1" dirty="0" err="1"/>
              <a:t>analogWrite</a:t>
            </a:r>
            <a:endParaRPr lang="en-GB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65B86-D0D4-47DF-9FB8-49F5616B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2E4620-3E41-4C4C-AE71-9973DB8828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5328" t="38509" r="24253" b="47173"/>
          <a:stretch/>
        </p:blipFill>
        <p:spPr>
          <a:xfrm>
            <a:off x="6126480" y="1845733"/>
            <a:ext cx="5672728" cy="214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5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F3E55-53D1-4BC1-B57B-6511730C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Connecting to the Arduino (Reminder)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818A7-0FBA-4D23-B0B7-03CE0137F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Connect the Arduino via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Select the “Arduino UNO” board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Select the right COM 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Try opening the Serial Monitor to see if it worked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28CD71-3DC9-4E9C-AA55-C90DA68644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69" t="3254" r="55884" b="64689"/>
          <a:stretch/>
        </p:blipFill>
        <p:spPr>
          <a:xfrm>
            <a:off x="6126480" y="1845734"/>
            <a:ext cx="4884420" cy="1987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B9F82-F750-44E2-8AC8-B6C45EC7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6" r="55161" b="68342"/>
          <a:stretch/>
        </p:blipFill>
        <p:spPr>
          <a:xfrm>
            <a:off x="6126480" y="3857415"/>
            <a:ext cx="4884419" cy="174744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9C1A1-454E-41E8-9033-8077759A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</p:spTree>
    <p:extLst>
      <p:ext uri="{BB962C8B-B14F-4D97-AF65-F5344CB8AC3E}">
        <p14:creationId xmlns:p14="http://schemas.microsoft.com/office/powerpoint/2010/main" val="265789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36AC-2336-4E2E-B0DE-FF34BDF6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303B1-6F65-4B88-9855-52D3F7111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49568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Signals are classed as either Analogue or Digital</a:t>
            </a:r>
          </a:p>
          <a:p>
            <a:pPr marL="0" indent="0">
              <a:buNone/>
            </a:pPr>
            <a:r>
              <a:rPr lang="en-GB" dirty="0"/>
              <a:t>Producing square waves: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 start up: </a:t>
            </a:r>
            <a:r>
              <a:rPr lang="en-GB" b="1" dirty="0"/>
              <a:t>tone(pin, </a:t>
            </a:r>
            <a:r>
              <a:rPr lang="en-GB" b="1" dirty="0" err="1"/>
              <a:t>freq</a:t>
            </a:r>
            <a:r>
              <a:rPr lang="en-GB" b="1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 end: </a:t>
            </a:r>
            <a:r>
              <a:rPr lang="en-GB" b="1" dirty="0" err="1"/>
              <a:t>noTone</a:t>
            </a:r>
            <a:r>
              <a:rPr lang="en-GB" b="1" dirty="0"/>
              <a:t>(pin);</a:t>
            </a:r>
          </a:p>
          <a:p>
            <a:pPr marL="0" indent="0">
              <a:buNone/>
            </a:pPr>
            <a:r>
              <a:rPr lang="en-GB" dirty="0"/>
              <a:t>Digital inputs: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With pullup: </a:t>
            </a:r>
            <a:r>
              <a:rPr lang="en-GB" b="1" dirty="0" err="1"/>
              <a:t>pinMode</a:t>
            </a:r>
            <a:r>
              <a:rPr lang="en-GB" b="1" dirty="0"/>
              <a:t>(pin, INPUT_PULLUP);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Floating: </a:t>
            </a:r>
            <a:r>
              <a:rPr lang="en-GB" b="1" dirty="0" err="1"/>
              <a:t>pinMode</a:t>
            </a:r>
            <a:r>
              <a:rPr lang="en-GB" b="1" dirty="0"/>
              <a:t>(pin, INPUT);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Reading: </a:t>
            </a:r>
            <a:r>
              <a:rPr lang="en-GB" b="1" dirty="0" err="1"/>
              <a:t>digitalRead</a:t>
            </a:r>
            <a:r>
              <a:rPr lang="en-GB" b="1" dirty="0"/>
              <a:t>(pin);</a:t>
            </a:r>
          </a:p>
          <a:p>
            <a:pPr marL="0" indent="0">
              <a:buNone/>
            </a:pPr>
            <a:r>
              <a:rPr lang="en-GB" dirty="0"/>
              <a:t>Analogue pins - addressed A0 to A5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 read: </a:t>
            </a:r>
            <a:r>
              <a:rPr lang="en-GB" b="1" dirty="0" err="1"/>
              <a:t>analogRead</a:t>
            </a:r>
            <a:r>
              <a:rPr lang="en-GB" b="1" dirty="0"/>
              <a:t>(pin);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FA26D-5E45-4AAA-AFDA-35A5AE165D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statements: </a:t>
            </a:r>
            <a:r>
              <a:rPr lang="en-GB" b="1" dirty="0"/>
              <a:t>if(condition){	}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Else statement </a:t>
            </a:r>
            <a:r>
              <a:rPr lang="en-GB" b="1" dirty="0"/>
              <a:t>else</a:t>
            </a:r>
            <a:r>
              <a:rPr lang="en-GB" dirty="0"/>
              <a:t> can follow </a:t>
            </a:r>
            <a:r>
              <a:rPr lang="en-GB" b="1" dirty="0"/>
              <a:t>if</a:t>
            </a:r>
            <a:r>
              <a:rPr lang="en-GB" dirty="0"/>
              <a:t>, executes if condition false</a:t>
            </a:r>
          </a:p>
          <a:p>
            <a:pPr marL="0" indent="0">
              <a:buNone/>
            </a:pPr>
            <a:r>
              <a:rPr lang="en-GB" dirty="0"/>
              <a:t>Comparators </a:t>
            </a:r>
            <a:r>
              <a:rPr lang="en-GB" b="1" dirty="0"/>
              <a:t>==</a:t>
            </a:r>
            <a:r>
              <a:rPr lang="en-GB" dirty="0"/>
              <a:t>,</a:t>
            </a:r>
            <a:r>
              <a:rPr lang="en-GB" b="1" dirty="0"/>
              <a:t> !=</a:t>
            </a:r>
            <a:r>
              <a:rPr lang="en-GB" dirty="0"/>
              <a:t>,</a:t>
            </a:r>
            <a:r>
              <a:rPr lang="en-GB" b="1" dirty="0"/>
              <a:t> &gt;=</a:t>
            </a:r>
            <a:r>
              <a:rPr lang="en-GB" dirty="0"/>
              <a:t>,</a:t>
            </a:r>
            <a:r>
              <a:rPr lang="en-GB" b="1" dirty="0"/>
              <a:t> &lt;=</a:t>
            </a:r>
            <a:r>
              <a:rPr lang="en-GB" dirty="0"/>
              <a:t>,</a:t>
            </a:r>
            <a:r>
              <a:rPr lang="en-GB" b="1" dirty="0"/>
              <a:t> &gt;</a:t>
            </a:r>
            <a:r>
              <a:rPr lang="en-GB" dirty="0"/>
              <a:t>,</a:t>
            </a:r>
            <a:r>
              <a:rPr lang="en-GB" b="1" dirty="0"/>
              <a:t> &lt;</a:t>
            </a:r>
          </a:p>
          <a:p>
            <a:pPr marL="0" indent="0">
              <a:buNone/>
            </a:pPr>
            <a:r>
              <a:rPr lang="en-GB" b="1" dirty="0"/>
              <a:t>!</a:t>
            </a:r>
            <a:r>
              <a:rPr lang="en-GB" dirty="0"/>
              <a:t> can be used as an operator for “not”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 Switches suffer from switch bounce – </a:t>
            </a:r>
            <a:r>
              <a:rPr lang="en-GB" dirty="0" err="1"/>
              <a:t>debounce</a:t>
            </a:r>
            <a:r>
              <a:rPr lang="en-GB" dirty="0"/>
              <a:t> using hardware (</a:t>
            </a:r>
            <a:r>
              <a:rPr lang="en-GB" b="1" dirty="0"/>
              <a:t>capacitor</a:t>
            </a:r>
            <a:r>
              <a:rPr lang="en-GB" dirty="0"/>
              <a:t>) or software (</a:t>
            </a:r>
            <a:r>
              <a:rPr lang="en-GB" b="1" dirty="0" err="1"/>
              <a:t>millis</a:t>
            </a:r>
            <a:r>
              <a:rPr lang="en-GB" b="1" dirty="0"/>
              <a:t>() 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27CB3-C5EB-439C-838B-39780739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</p:spTree>
    <p:extLst>
      <p:ext uri="{BB962C8B-B14F-4D97-AF65-F5344CB8AC3E}">
        <p14:creationId xmlns:p14="http://schemas.microsoft.com/office/powerpoint/2010/main" val="3265440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80D8-CB94-4B79-BFEF-89889338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51BA4F-CFD3-426A-ACB5-487E73A47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Try some of the following: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Make a button toggle between an LED output and a buzzer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Make an LED fade as a potentiometer is turned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Make a </a:t>
            </a:r>
            <a:r>
              <a:rPr lang="en-GB" sz="2400" dirty="0" err="1"/>
              <a:t>barchart</a:t>
            </a:r>
            <a:r>
              <a:rPr lang="en-GB" sz="2400" dirty="0"/>
              <a:t> display using LEDs and control it with a potentiometer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Make an RGB LED fade colours based on the potentiometer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Make a potentiometer control the frequency of a buzzer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41E7F-7EA8-43D2-ABD3-4BBC7088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</p:spTree>
    <p:extLst>
      <p:ext uri="{BB962C8B-B14F-4D97-AF65-F5344CB8AC3E}">
        <p14:creationId xmlns:p14="http://schemas.microsoft.com/office/powerpoint/2010/main" val="291936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36AC-2336-4E2E-B0DE-FF34BDF6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303B1-6F65-4B88-9855-52D3F7111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Output through digital pins: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up using </a:t>
            </a:r>
            <a:r>
              <a:rPr lang="en-GB" b="1" dirty="0" err="1"/>
              <a:t>pinMode</a:t>
            </a:r>
            <a:r>
              <a:rPr lang="en-GB" b="1" dirty="0"/>
              <a:t>(pin, OUTPUT);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by </a:t>
            </a:r>
            <a:r>
              <a:rPr lang="en-GB" b="1" dirty="0" err="1"/>
              <a:t>digitalWrite</a:t>
            </a:r>
            <a:r>
              <a:rPr lang="en-GB" b="1" dirty="0"/>
              <a:t>(pin, state);</a:t>
            </a:r>
          </a:p>
          <a:p>
            <a:pPr marL="0" indent="0">
              <a:buNone/>
            </a:pPr>
            <a:r>
              <a:rPr lang="en-GB" dirty="0"/>
              <a:t>PWM pins (3, 5, 6, 9, 10, 11):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Have a level between 0 and 255, corresponding to a voltage between 0V and 5V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by </a:t>
            </a:r>
            <a:r>
              <a:rPr lang="en-GB" b="1" dirty="0" err="1"/>
              <a:t>analogWrite</a:t>
            </a:r>
            <a:r>
              <a:rPr lang="en-GB" b="1" dirty="0"/>
              <a:t>(pin, level);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FA26D-5E45-4AAA-AFDA-35A5AE165D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For loops: </a:t>
            </a:r>
            <a:r>
              <a:rPr lang="en-GB" b="1" dirty="0"/>
              <a:t>for(start; condition; iterative){	}</a:t>
            </a:r>
          </a:p>
          <a:p>
            <a:r>
              <a:rPr lang="en-GB" dirty="0"/>
              <a:t>While loops: </a:t>
            </a:r>
            <a:r>
              <a:rPr lang="en-GB" b="1" dirty="0"/>
              <a:t>while(condition){	}</a:t>
            </a:r>
          </a:p>
          <a:p>
            <a:r>
              <a:rPr lang="en-GB" dirty="0"/>
              <a:t>Millisecond delays: </a:t>
            </a:r>
            <a:r>
              <a:rPr lang="en-GB" b="1" dirty="0"/>
              <a:t>delay(</a:t>
            </a:r>
            <a:r>
              <a:rPr lang="en-GB" b="1" dirty="0" err="1"/>
              <a:t>ms</a:t>
            </a:r>
            <a:r>
              <a:rPr lang="en-GB" b="1" dirty="0"/>
              <a:t>);</a:t>
            </a:r>
            <a:endParaRPr lang="en-GB" dirty="0"/>
          </a:p>
          <a:p>
            <a:r>
              <a:rPr lang="en-GB" dirty="0"/>
              <a:t>Defining integer variables: </a:t>
            </a:r>
            <a:r>
              <a:rPr lang="en-GB" b="1" dirty="0" err="1"/>
              <a:t>int</a:t>
            </a:r>
            <a:r>
              <a:rPr lang="en-GB" b="1" dirty="0"/>
              <a:t> x;</a:t>
            </a:r>
            <a:endParaRPr lang="en-GB" dirty="0"/>
          </a:p>
          <a:p>
            <a:r>
              <a:rPr lang="en-GB" dirty="0"/>
              <a:t>Incrementing variables: </a:t>
            </a:r>
            <a:r>
              <a:rPr lang="en-GB" b="1" dirty="0"/>
              <a:t>x++;</a:t>
            </a:r>
          </a:p>
          <a:p>
            <a:r>
              <a:rPr lang="en-GB" dirty="0"/>
              <a:t>Decrementing variables: </a:t>
            </a:r>
            <a:r>
              <a:rPr lang="en-GB" b="1" dirty="0"/>
              <a:t>x--;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27CB3-C5EB-439C-838B-39780739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</p:spTree>
    <p:extLst>
      <p:ext uri="{BB962C8B-B14F-4D97-AF65-F5344CB8AC3E}">
        <p14:creationId xmlns:p14="http://schemas.microsoft.com/office/powerpoint/2010/main" val="373246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DCE2-0664-44B8-AF43-4E2B4B01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Signal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1E39-6760-4545-8629-5769352C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520D767-6AEE-449A-A243-38DF2E7A38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19" y="1952625"/>
            <a:ext cx="3810000" cy="381000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89782E-2EA8-44D0-8D75-585B41AB56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952625"/>
            <a:ext cx="3810000" cy="381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FDDEF-11C4-44C2-8BC5-E8FF39B4B430}"/>
              </a:ext>
            </a:extLst>
          </p:cNvPr>
          <p:cNvSpPr txBox="1"/>
          <p:nvPr/>
        </p:nvSpPr>
        <p:spPr>
          <a:xfrm>
            <a:off x="2873469" y="5721121"/>
            <a:ext cx="138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Digital 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E5D2F-4A3E-4A1F-8C30-F184327C19A6}"/>
              </a:ext>
            </a:extLst>
          </p:cNvPr>
          <p:cNvSpPr txBox="1"/>
          <p:nvPr/>
        </p:nvSpPr>
        <p:spPr>
          <a:xfrm>
            <a:off x="7848269" y="57626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Analogue Signal</a:t>
            </a:r>
          </a:p>
        </p:txBody>
      </p:sp>
    </p:spTree>
    <p:extLst>
      <p:ext uri="{BB962C8B-B14F-4D97-AF65-F5344CB8AC3E}">
        <p14:creationId xmlns:p14="http://schemas.microsoft.com/office/powerpoint/2010/main" val="34039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795F-611F-49CD-AF71-BC8412C0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0" cy="1450757"/>
          </a:xfrm>
        </p:spPr>
        <p:txBody>
          <a:bodyPr/>
          <a:lstStyle/>
          <a:p>
            <a:r>
              <a:rPr lang="en-GB" dirty="0"/>
              <a:t>Digital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9DFF-DBAB-4C49-A555-7B676CD3B0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Easy for microcontrollers to work with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Only have two possible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Information is transmitted by a series of HIGHs and LOWs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For Arduino UNO, a HIGH is +5V and a LOW is 0V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BEWARE! Not all devices use 5V – some Arduinos use 3.3V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ECBD2-8FF1-4C44-B6F6-B4AF74E7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BACA5CA-C411-4A4B-B170-5D5D289014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952625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3391760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C8E6-1B41-4428-80DD-4EAD1F92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Analogue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ED224-E3D5-4000-A2A9-40753B17B2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Difficult for microcontrollers to understand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Can have ANY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Information can be transmitted by the amplitude or the frequency of the signal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Arduino can (approximately) read analogue signals, but cannot output true analogue – remember PWM?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B04EB-E7B0-463F-8B72-50A4748B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6D1852-2D5F-40D9-900B-EAEC093FC1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952625"/>
            <a:ext cx="3810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BFC9C-50A8-469A-830C-E1182EAC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4440164"/>
            <a:ext cx="4572627" cy="17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0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AD3E-C4AD-445B-AE12-6C097446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Output - Easy Square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9716-27F3-4AB9-BE7B-6886915EE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Square waves are the simplest form of digital signal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can use the </a:t>
            </a:r>
            <a:r>
              <a:rPr lang="en-GB" b="1" dirty="0"/>
              <a:t>tone</a:t>
            </a:r>
            <a:r>
              <a:rPr lang="en-GB" dirty="0"/>
              <a:t> function to produce square waves – for example, to drive a buzzer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Tone</a:t>
            </a:r>
            <a:r>
              <a:rPr lang="en-GB" dirty="0"/>
              <a:t> allows us to set the square wave’s frequency – </a:t>
            </a:r>
            <a:r>
              <a:rPr lang="en-GB" b="1" dirty="0"/>
              <a:t>tone(pin, </a:t>
            </a:r>
            <a:r>
              <a:rPr lang="en-GB" b="1" dirty="0" err="1"/>
              <a:t>freq</a:t>
            </a:r>
            <a:r>
              <a:rPr lang="en-GB" b="1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can end this using </a:t>
            </a:r>
            <a:r>
              <a:rPr lang="en-GB" b="1" dirty="0" err="1"/>
              <a:t>noTone</a:t>
            </a:r>
            <a:r>
              <a:rPr lang="en-GB" b="1" dirty="0"/>
              <a:t>(pin);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Tone works for frequencies between 31Hz and 65535Hz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Connect a buzzer to your Arduino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Let’s make some annoying noises!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4F9AD-EF9C-459A-ADF9-EEBDAE39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294C21BB-A411-4E67-BEFD-453F0FEAC3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37" y="1891661"/>
            <a:ext cx="3017526" cy="39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04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FF05-C93E-40C1-AD4D-D52FE406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Buzzer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231D-AC43-43FF-B68D-40CA2CD41F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buzzer will buzz at 440Hz for one second and then be silent for one second; this repeats forever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Try making a siren by playing a high tone and a low tone one after another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How could we use a for loop to make a tone of increasing pitch?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991280-F354-4ECD-9735-C70F66E5A2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5266" t="38304" r="30511" b="41825"/>
          <a:stretch/>
        </p:blipFill>
        <p:spPr>
          <a:xfrm>
            <a:off x="7267699" y="2151549"/>
            <a:ext cx="3007645" cy="389404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4F182-F36F-460A-9C93-506EC1C3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</p:spTree>
    <p:extLst>
      <p:ext uri="{BB962C8B-B14F-4D97-AF65-F5344CB8AC3E}">
        <p14:creationId xmlns:p14="http://schemas.microsoft.com/office/powerpoint/2010/main" val="239707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3890-387C-4F4A-8A68-4089530B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Buzzer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6889-51E8-461C-8AE3-0E8B359FA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Produces a train of 5ms tones from 400Hz to 1500Hz repeatedly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Note the use of </a:t>
            </a:r>
            <a:r>
              <a:rPr lang="en-GB" b="1" dirty="0" err="1"/>
              <a:t>freq</a:t>
            </a:r>
            <a:r>
              <a:rPr lang="en-GB" b="1" dirty="0"/>
              <a:t>+=10</a:t>
            </a:r>
            <a:r>
              <a:rPr lang="en-GB" i="1" dirty="0"/>
              <a:t> </a:t>
            </a:r>
            <a:r>
              <a:rPr lang="en-GB" dirty="0"/>
              <a:t>in the iterative operation; this is shorthand for </a:t>
            </a:r>
            <a:r>
              <a:rPr lang="en-GB" b="1" dirty="0" err="1"/>
              <a:t>freq</a:t>
            </a:r>
            <a:r>
              <a:rPr lang="en-GB" b="1" dirty="0"/>
              <a:t> = </a:t>
            </a:r>
            <a:r>
              <a:rPr lang="en-GB" b="1" dirty="0" err="1"/>
              <a:t>freq</a:t>
            </a:r>
            <a:r>
              <a:rPr lang="en-GB" b="1" dirty="0"/>
              <a:t> + 10</a:t>
            </a:r>
            <a:r>
              <a:rPr lang="en-GB" dirty="0"/>
              <a:t> so is incrementing by 10 each time – think about similar operations that may exist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B81547-9190-4CF9-ACEE-B765F04A7D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5332" t="38142" r="27510" b="37623"/>
          <a:stretch/>
        </p:blipFill>
        <p:spPr>
          <a:xfrm>
            <a:off x="6424549" y="1845734"/>
            <a:ext cx="4643254" cy="432412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40E19-31F6-48A7-B573-F4D4D305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Slides by Alex Pirie, based on original material by Sebastian Goscik</a:t>
            </a:r>
          </a:p>
        </p:txBody>
      </p:sp>
    </p:spTree>
    <p:extLst>
      <p:ext uri="{BB962C8B-B14F-4D97-AF65-F5344CB8AC3E}">
        <p14:creationId xmlns:p14="http://schemas.microsoft.com/office/powerpoint/2010/main" val="27476365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943</TotalTime>
  <Words>1489</Words>
  <Application>Microsoft Office PowerPoint</Application>
  <PresentationFormat>Widescreen</PresentationFormat>
  <Paragraphs>158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Retrospect</vt:lpstr>
      <vt:lpstr>Session 2 – Using Inputs</vt:lpstr>
      <vt:lpstr>Connecting to the Arduino (Reminder)</vt:lpstr>
      <vt:lpstr>Last Session</vt:lpstr>
      <vt:lpstr>Types Of Signal</vt:lpstr>
      <vt:lpstr>Digital Signals</vt:lpstr>
      <vt:lpstr>Analogue Signals</vt:lpstr>
      <vt:lpstr>Digital Output - Easy Square Waves</vt:lpstr>
      <vt:lpstr>Basic Buzzer Code</vt:lpstr>
      <vt:lpstr>Buzzer - Example</vt:lpstr>
      <vt:lpstr>Digital Input - Switches</vt:lpstr>
      <vt:lpstr>Digital Input</vt:lpstr>
      <vt:lpstr>Edge Detection</vt:lpstr>
      <vt:lpstr>Edge Detection – If Statements</vt:lpstr>
      <vt:lpstr>Edge Detection</vt:lpstr>
      <vt:lpstr>Switch Bounce</vt:lpstr>
      <vt:lpstr>Hardware Debounce</vt:lpstr>
      <vt:lpstr>Software Debounce</vt:lpstr>
      <vt:lpstr>Analogue Input - Potentiometers</vt:lpstr>
      <vt:lpstr>Analogue Input</vt:lpstr>
      <vt:lpstr>Plenary</vt:lpstr>
      <vt:lpstr>Final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– Arduino Basics</dc:title>
  <dc:creator>Alexander Pirie</dc:creator>
  <cp:lastModifiedBy>Alex Pirie</cp:lastModifiedBy>
  <cp:revision>58</cp:revision>
  <dcterms:created xsi:type="dcterms:W3CDTF">2017-10-03T12:36:16Z</dcterms:created>
  <dcterms:modified xsi:type="dcterms:W3CDTF">2017-10-14T07:13:19Z</dcterms:modified>
</cp:coreProperties>
</file>